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3"/>
    <p:sldId id="257" r:id="rId4"/>
    <p:sldId id="258" r:id="rId5"/>
    <p:sldId id="267" r:id="rId6"/>
    <p:sldId id="263" r:id="rId7"/>
    <p:sldId id="264" r:id="rId8"/>
    <p:sldId id="265" r:id="rId9"/>
    <p:sldId id="268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7"/>
  </p:normalViewPr>
  <p:slideViewPr>
    <p:cSldViewPr snapToGrid="0" snapToObjects="1">
      <p:cViewPr varScale="1">
        <p:scale>
          <a:sx n="110" d="100"/>
          <a:sy n="110" d="100"/>
        </p:scale>
        <p:origin x="16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715"/>
            <a:ext cx="9144000" cy="685657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80404" y="468085"/>
            <a:ext cx="1634156" cy="88319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 rotWithShape="1">
          <a:blip r:embed="rId2"/>
          <a:srcRect t="90994"/>
          <a:stretch>
            <a:fillRect/>
          </a:stretch>
        </p:blipFill>
        <p:spPr>
          <a:xfrm>
            <a:off x="0" y="6240378"/>
            <a:ext cx="9144000" cy="617621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 userDrawn="1"/>
        </p:nvPicPr>
        <p:blipFill rotWithShape="1">
          <a:blip r:embed="rId3"/>
          <a:srcRect t="17391" b="41304"/>
          <a:stretch>
            <a:fillRect/>
          </a:stretch>
        </p:blipFill>
        <p:spPr>
          <a:xfrm>
            <a:off x="325812" y="478975"/>
            <a:ext cx="1313358" cy="29318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 rotWithShape="1">
          <a:blip r:embed="rId2"/>
          <a:srcRect t="90994"/>
          <a:stretch>
            <a:fillRect/>
          </a:stretch>
        </p:blipFill>
        <p:spPr>
          <a:xfrm>
            <a:off x="0" y="6240378"/>
            <a:ext cx="9144000" cy="617621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 userDrawn="1"/>
        </p:nvPicPr>
        <p:blipFill rotWithShape="1">
          <a:blip r:embed="rId2"/>
          <a:srcRect t="9356" b="88773"/>
          <a:stretch>
            <a:fillRect/>
          </a:stretch>
        </p:blipFill>
        <p:spPr>
          <a:xfrm>
            <a:off x="0" y="641684"/>
            <a:ext cx="9144000" cy="12833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 rotWithShape="1">
          <a:blip r:embed="rId2"/>
          <a:srcRect t="9356" b="88773"/>
          <a:stretch>
            <a:fillRect/>
          </a:stretch>
        </p:blipFill>
        <p:spPr>
          <a:xfrm>
            <a:off x="0" y="641684"/>
            <a:ext cx="9144000" cy="128337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562065" y="1763486"/>
            <a:ext cx="791137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4800" b="1" dirty="0" smtClean="0">
                <a:solidFill>
                  <a:srgbClr val="1B3646"/>
                </a:solidFill>
                <a:latin typeface="方正隶书_GBK" panose="03000509000000000000" charset="-122"/>
                <a:ea typeface="方正隶书_GBK" panose="03000509000000000000" charset="-122"/>
              </a:rPr>
              <a:t>博士研究生复试个人陈述</a:t>
            </a:r>
            <a:endParaRPr kumimoji="1" lang="zh-CN" altLang="en-US" sz="4800" b="1" i="0" dirty="0" smtClean="0">
              <a:solidFill>
                <a:srgbClr val="1B3646"/>
              </a:solidFill>
              <a:latin typeface="方正隶书_GBK" panose="03000509000000000000" charset="-122"/>
              <a:ea typeface="方正隶书_GBK" panose="03000509000000000000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72951" y="2697702"/>
            <a:ext cx="79113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zh-CN" altLang="en-US" sz="1600" b="0" i="0" dirty="0">
                <a:solidFill>
                  <a:srgbClr val="415766"/>
                </a:solidFill>
                <a:latin typeface="Source Han Sans CN Medium" panose="020B0500000000000000" pitchFamily="34" charset="-128"/>
                <a:ea typeface="Source Han Sans CN Medium" panose="020B0500000000000000" pitchFamily="34" charset="-128"/>
              </a:rPr>
              <a:t>单击此处输入副标题</a:t>
            </a:r>
            <a:endParaRPr kumimoji="1" lang="zh-CN" altLang="en-US" sz="1600" b="0" i="0" dirty="0">
              <a:solidFill>
                <a:srgbClr val="415766"/>
              </a:solidFill>
              <a:latin typeface="Source Han Sans CN Medium" panose="020B0500000000000000" pitchFamily="34" charset="-128"/>
              <a:ea typeface="Source Han Sans CN Medium" panose="020B0500000000000000" pitchFamily="34" charset="-128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72952" y="4881972"/>
            <a:ext cx="51326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zh-CN" altLang="en-US" sz="2000" b="0" i="0" dirty="0" smtClean="0">
                <a:solidFill>
                  <a:schemeClr val="bg1"/>
                </a:solidFill>
                <a:latin typeface="Source Han Sans CN Light" panose="020B0300000000000000" pitchFamily="34" charset="-128"/>
                <a:ea typeface="Source Han Sans CN Light" panose="020B0300000000000000" pitchFamily="34" charset="-128"/>
              </a:rPr>
              <a:t>考生姓名：</a:t>
            </a:r>
            <a:endParaRPr kumimoji="1" lang="en-US" altLang="zh-CN" sz="2000" b="0" i="0" dirty="0" smtClean="0">
              <a:solidFill>
                <a:schemeClr val="bg1"/>
              </a:solidFill>
              <a:latin typeface="Source Han Sans CN Light" panose="020B0300000000000000" pitchFamily="34" charset="-128"/>
              <a:ea typeface="Source Han Sans CN Light" panose="020B0300000000000000" pitchFamily="34" charset="-128"/>
            </a:endParaRP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zh-CN" altLang="en-US" sz="2000" b="0" i="0" dirty="0" smtClean="0">
                <a:solidFill>
                  <a:schemeClr val="bg1"/>
                </a:solidFill>
                <a:latin typeface="Source Han Sans CN Light" panose="020B0300000000000000" pitchFamily="34" charset="-128"/>
                <a:ea typeface="Source Han Sans CN Light" panose="020B0300000000000000" pitchFamily="34" charset="-128"/>
              </a:rPr>
              <a:t>报考导师：</a:t>
            </a:r>
            <a:endParaRPr kumimoji="1" lang="zh-CN" altLang="en-US" sz="2000" b="0" i="0" dirty="0" smtClean="0">
              <a:solidFill>
                <a:schemeClr val="bg1"/>
              </a:solidFill>
              <a:latin typeface="Source Han Sans CN Light" panose="020B0300000000000000" pitchFamily="34" charset="-128"/>
              <a:ea typeface="Source Han Sans CN Light" panose="020B0300000000000000" pitchFamily="34" charset="-128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623095" y="574987"/>
            <a:ext cx="494106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1200" b="1" dirty="0">
                <a:solidFill>
                  <a:srgbClr val="648196"/>
                </a:solidFill>
                <a:latin typeface="Times New Roman" panose="02020603050405020304" charset="0"/>
              </a:rPr>
              <a:t>中国船舶科学研究</a:t>
            </a:r>
            <a:r>
              <a:rPr lang="zh-CN" altLang="en-US" sz="1200" b="1" dirty="0" smtClean="0">
                <a:solidFill>
                  <a:srgbClr val="648196"/>
                </a:solidFill>
                <a:latin typeface="Times New Roman" panose="02020603050405020304" charset="0"/>
              </a:rPr>
              <a:t>中心</a:t>
            </a:r>
            <a:r>
              <a:rPr lang="en-US" altLang="zh-CN" sz="1200" b="1" dirty="0" smtClean="0">
                <a:solidFill>
                  <a:srgbClr val="648196"/>
                </a:solidFill>
                <a:latin typeface="Times New Roman" panose="02020603050405020304" charset="0"/>
              </a:rPr>
              <a:t>2022</a:t>
            </a:r>
            <a:r>
              <a:rPr lang="zh-CN" altLang="zh-CN" sz="1200" b="1" dirty="0" smtClean="0">
                <a:solidFill>
                  <a:srgbClr val="648196"/>
                </a:solidFill>
                <a:latin typeface="Times New Roman" panose="02020603050405020304" charset="0"/>
              </a:rPr>
              <a:t>年</a:t>
            </a:r>
            <a:r>
              <a:rPr lang="zh-CN" altLang="zh-CN" sz="1200" b="1" dirty="0">
                <a:solidFill>
                  <a:srgbClr val="648196"/>
                </a:solidFill>
                <a:latin typeface="Times New Roman" panose="02020603050405020304" charset="0"/>
              </a:rPr>
              <a:t>报考攻读博士学位研究生</a:t>
            </a:r>
            <a:r>
              <a:rPr lang="zh-CN" altLang="en-US" sz="1200" b="1" dirty="0">
                <a:solidFill>
                  <a:srgbClr val="648196"/>
                </a:solidFill>
                <a:latin typeface="Times New Roman" panose="02020603050405020304" charset="0"/>
              </a:rPr>
              <a:t>复试</a:t>
            </a:r>
            <a:r>
              <a:rPr lang="en-US" altLang="zh-CN" sz="1200" b="1" dirty="0" smtClean="0">
                <a:solidFill>
                  <a:srgbClr val="648196"/>
                </a:solidFill>
                <a:latin typeface="Times New Roman" panose="02020603050405020304" charset="0"/>
              </a:rPr>
              <a:t>PPT</a:t>
            </a:r>
            <a:endParaRPr kumimoji="1" lang="zh-CN" altLang="en-US" sz="1200" b="0" i="0" dirty="0">
              <a:solidFill>
                <a:srgbClr val="415766"/>
              </a:solidFill>
              <a:latin typeface="Times New Roman" panose="02020603050405020304" charset="0"/>
              <a:ea typeface="Source Han Sans CN" panose="020B0500000000000000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976484" y="2124389"/>
            <a:ext cx="54301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spcBef>
                <a:spcPct val="0"/>
              </a:spcBef>
              <a:buFont typeface="+mj-lt"/>
              <a:buAutoNum type="arabicPeriod"/>
            </a:pPr>
            <a:r>
              <a:rPr kumimoji="1" lang="zh-CN" altLang="en-US" sz="2000" dirty="0" smtClean="0">
                <a:solidFill>
                  <a:srgbClr val="1B3444"/>
                </a:solidFill>
                <a:latin typeface="Source Han Sans CN Medium" panose="020B0500000000000000" pitchFamily="34" charset="-128"/>
                <a:ea typeface="Source Han Sans CN Medium" panose="020B0500000000000000" pitchFamily="34" charset="-128"/>
              </a:rPr>
              <a:t>个人</a:t>
            </a:r>
            <a:r>
              <a:rPr kumimoji="1" lang="zh-CN" altLang="en-US" sz="2000" dirty="0">
                <a:solidFill>
                  <a:srgbClr val="1B3444"/>
                </a:solidFill>
                <a:latin typeface="Source Han Sans CN Medium" panose="020B0500000000000000" pitchFamily="34" charset="-128"/>
                <a:ea typeface="Source Han Sans CN Medium" panose="020B0500000000000000" pitchFamily="34" charset="-128"/>
              </a:rPr>
              <a:t>基本信息</a:t>
            </a:r>
            <a:endParaRPr kumimoji="1" lang="en-US" altLang="zh-CN" sz="2000" dirty="0">
              <a:solidFill>
                <a:srgbClr val="1B3444"/>
              </a:solidFill>
              <a:latin typeface="Source Han Sans CN Medium" panose="020B0500000000000000" pitchFamily="34" charset="-128"/>
              <a:ea typeface="Source Han Sans CN Medium" panose="020B0500000000000000" pitchFamily="34" charset="-128"/>
            </a:endParaRPr>
          </a:p>
          <a:p>
            <a:pPr marL="342900" indent="-342900">
              <a:lnSpc>
                <a:spcPct val="200000"/>
              </a:lnSpc>
              <a:spcBef>
                <a:spcPct val="0"/>
              </a:spcBef>
              <a:buFont typeface="+mj-lt"/>
              <a:buAutoNum type="arabicPeriod"/>
            </a:pPr>
            <a:r>
              <a:rPr kumimoji="1" lang="zh-CN" altLang="en-US" sz="2000" dirty="0">
                <a:solidFill>
                  <a:srgbClr val="1B3444"/>
                </a:solidFill>
                <a:latin typeface="Source Han Sans CN Medium" panose="020B0500000000000000" pitchFamily="34" charset="-128"/>
                <a:ea typeface="Source Han Sans CN Medium" panose="020B0500000000000000" pitchFamily="34" charset="-128"/>
              </a:rPr>
              <a:t>学习及工作经历</a:t>
            </a:r>
            <a:endParaRPr kumimoji="1" lang="en-US" altLang="zh-CN" sz="2000" dirty="0">
              <a:solidFill>
                <a:srgbClr val="1B3444"/>
              </a:solidFill>
              <a:latin typeface="Source Han Sans CN Medium" panose="020B0500000000000000" pitchFamily="34" charset="-128"/>
              <a:ea typeface="Source Han Sans CN Medium" panose="020B0500000000000000" pitchFamily="34" charset="-128"/>
            </a:endParaRPr>
          </a:p>
          <a:p>
            <a:pPr marL="342900" indent="-342900">
              <a:lnSpc>
                <a:spcPct val="200000"/>
              </a:lnSpc>
              <a:spcBef>
                <a:spcPct val="0"/>
              </a:spcBef>
              <a:buFont typeface="+mj-lt"/>
              <a:buAutoNum type="arabicPeriod"/>
            </a:pPr>
            <a:r>
              <a:rPr kumimoji="1" lang="zh-CN" altLang="en-US" sz="2000" dirty="0">
                <a:solidFill>
                  <a:srgbClr val="1B3444"/>
                </a:solidFill>
                <a:latin typeface="Source Han Sans CN Medium" panose="020B0500000000000000" pitchFamily="34" charset="-128"/>
                <a:ea typeface="Source Han Sans CN Medium" panose="020B0500000000000000" pitchFamily="34" charset="-128"/>
              </a:rPr>
              <a:t>主要研究工作及</a:t>
            </a:r>
            <a:r>
              <a:rPr kumimoji="1" lang="zh-CN" altLang="en-US" sz="2000" dirty="0" smtClean="0">
                <a:solidFill>
                  <a:srgbClr val="1B3444"/>
                </a:solidFill>
                <a:latin typeface="Source Han Sans CN Medium" panose="020B0500000000000000" pitchFamily="34" charset="-128"/>
                <a:ea typeface="Source Han Sans CN Medium" panose="020B0500000000000000" pitchFamily="34" charset="-128"/>
              </a:rPr>
              <a:t>成果</a:t>
            </a:r>
            <a:endParaRPr kumimoji="1" lang="en-US" altLang="zh-CN" sz="2000" dirty="0" smtClean="0">
              <a:solidFill>
                <a:srgbClr val="1B3444"/>
              </a:solidFill>
              <a:latin typeface="Source Han Sans CN Medium" panose="020B0500000000000000" pitchFamily="34" charset="-128"/>
              <a:ea typeface="Source Han Sans CN Medium" panose="020B0500000000000000" pitchFamily="34" charset="-128"/>
            </a:endParaRPr>
          </a:p>
          <a:p>
            <a:pPr marL="342900" indent="-342900">
              <a:lnSpc>
                <a:spcPct val="200000"/>
              </a:lnSpc>
              <a:spcBef>
                <a:spcPct val="0"/>
              </a:spcBef>
              <a:buFont typeface="+mj-lt"/>
              <a:buAutoNum type="arabicPeriod"/>
            </a:pPr>
            <a:r>
              <a:rPr kumimoji="1" lang="zh-CN" altLang="zh-CN" sz="2000" dirty="0">
                <a:solidFill>
                  <a:srgbClr val="1B3444"/>
                </a:solidFill>
                <a:latin typeface="Source Han Sans CN Medium" panose="020B0500000000000000" pitchFamily="34" charset="-128"/>
                <a:ea typeface="Source Han Sans CN Medium" panose="020B0500000000000000" pitchFamily="34" charset="-128"/>
              </a:rPr>
              <a:t>本学科前沿领域及最新研究动态</a:t>
            </a:r>
            <a:endParaRPr kumimoji="1" lang="en-US" altLang="zh-CN" sz="2000" dirty="0">
              <a:solidFill>
                <a:srgbClr val="1B3444"/>
              </a:solidFill>
              <a:latin typeface="Source Han Sans CN Medium" panose="020B0500000000000000" pitchFamily="34" charset="-128"/>
              <a:ea typeface="Source Han Sans CN Medium" panose="020B0500000000000000" pitchFamily="34" charset="-128"/>
            </a:endParaRPr>
          </a:p>
          <a:p>
            <a:pPr marL="342900" indent="-342900">
              <a:lnSpc>
                <a:spcPct val="200000"/>
              </a:lnSpc>
              <a:spcBef>
                <a:spcPct val="0"/>
              </a:spcBef>
              <a:buFont typeface="+mj-lt"/>
              <a:buAutoNum type="arabicPeriod"/>
            </a:pPr>
            <a:r>
              <a:rPr kumimoji="1" lang="zh-CN" altLang="en-US" sz="2000" dirty="0">
                <a:solidFill>
                  <a:srgbClr val="1B3444"/>
                </a:solidFill>
                <a:latin typeface="Source Han Sans CN Medium" panose="020B0500000000000000" pitchFamily="34" charset="-128"/>
                <a:ea typeface="Source Han Sans CN Medium" panose="020B0500000000000000" pitchFamily="34" charset="-128"/>
              </a:rPr>
              <a:t>攻读博士期间的科学研究计划</a:t>
            </a:r>
            <a:r>
              <a:rPr kumimoji="1" lang="zh-CN" altLang="en-US" sz="2000" dirty="0" smtClean="0">
                <a:solidFill>
                  <a:srgbClr val="1B3444"/>
                </a:solidFill>
                <a:latin typeface="Source Han Sans CN Medium" panose="020B0500000000000000" pitchFamily="34" charset="-128"/>
                <a:ea typeface="Source Han Sans CN Medium" panose="020B0500000000000000" pitchFamily="34" charset="-128"/>
              </a:rPr>
              <a:t>设想</a:t>
            </a:r>
            <a:endParaRPr kumimoji="1" lang="en-US" altLang="zh-CN" sz="2000" dirty="0">
              <a:solidFill>
                <a:srgbClr val="1B3444"/>
              </a:solidFill>
              <a:latin typeface="Source Han Sans CN Medium" panose="020B0500000000000000" pitchFamily="34" charset="-128"/>
              <a:ea typeface="Source Han Sans CN Medium" panose="020B0500000000000000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589315" y="1353072"/>
            <a:ext cx="596537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19600" b="1" dirty="0">
                <a:blipFill dpi="0" rotWithShape="1">
                  <a:blip r:embed="rId1"/>
                  <a:srcRect/>
                  <a:stretch>
                    <a:fillRect/>
                  </a:stretch>
                </a:blipFill>
                <a:latin typeface="Heebo" pitchFamily="2" charset="-79"/>
                <a:ea typeface="Source Han Sans CN" panose="020B0500000000000000" pitchFamily="34" charset="-128"/>
                <a:cs typeface="Heebo" pitchFamily="2" charset="-79"/>
              </a:rPr>
              <a:t>1</a:t>
            </a:r>
            <a:endParaRPr kumimoji="1" lang="zh-CN" altLang="en-US" sz="19600" b="1" dirty="0">
              <a:blipFill dpi="0" rotWithShape="1">
                <a:blip r:embed="rId1"/>
                <a:srcRect/>
                <a:stretch>
                  <a:fillRect/>
                </a:stretch>
              </a:blipFill>
              <a:latin typeface="Heebo" pitchFamily="2" charset="-79"/>
              <a:ea typeface="Source Han Sans CN" panose="020B0500000000000000" pitchFamily="34" charset="-128"/>
              <a:cs typeface="Heebo" pitchFamily="2" charset="-79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216729" y="4169228"/>
            <a:ext cx="27105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2800" b="1" i="0" dirty="0" smtClean="0">
                <a:solidFill>
                  <a:srgbClr val="03418D"/>
                </a:solidFill>
                <a:latin typeface="Source Han Sans CN" panose="020B0500000000000000" pitchFamily="34" charset="-128"/>
                <a:ea typeface="Source Han Sans CN" panose="020B0500000000000000" pitchFamily="34" charset="-128"/>
              </a:rPr>
              <a:t>个人信息</a:t>
            </a:r>
            <a:endParaRPr kumimoji="1" lang="zh-CN" altLang="en-US" sz="2800" b="1" i="0" dirty="0">
              <a:solidFill>
                <a:srgbClr val="03418D"/>
              </a:solidFill>
              <a:latin typeface="Source Han Sans CN" panose="020B0500000000000000" pitchFamily="34" charset="-128"/>
              <a:ea typeface="Source Han Sans CN" panose="020B0500000000000000" pitchFamily="34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301924" y="1009968"/>
          <a:ext cx="7814227" cy="5071654"/>
        </p:xfrm>
        <a:graphic>
          <a:graphicData uri="http://schemas.openxmlformats.org/drawingml/2006/table">
            <a:tbl>
              <a:tblPr/>
              <a:tblGrid>
                <a:gridCol w="1110767"/>
                <a:gridCol w="1654901"/>
                <a:gridCol w="1087715"/>
                <a:gridCol w="589684"/>
                <a:gridCol w="1186916"/>
                <a:gridCol w="2184244"/>
              </a:tblGrid>
              <a:tr h="5740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ource Han Sans CN Light"/>
                          <a:ea typeface="宋体" panose="02010600030101010101" pitchFamily="2" charset="-122"/>
                        </a:rPr>
                        <a:t>姓</a:t>
                      </a: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ource Han Sans CN Light"/>
                          <a:ea typeface="宋体" panose="02010600030101010101" pitchFamily="2" charset="-122"/>
                        </a:rPr>
                        <a:t>   </a:t>
                      </a:r>
                      <a:r>
                        <a:rPr kumimoji="0" 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ource Han Sans CN Light"/>
                          <a:ea typeface="宋体" panose="02010600030101010101" pitchFamily="2" charset="-122"/>
                        </a:rPr>
                        <a:t>名</a:t>
                      </a:r>
                      <a:endParaRPr kumimoji="0" 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ource Han Sans CN Light"/>
                        <a:ea typeface="宋体" panose="02010600030101010101" pitchFamily="2" charset="-122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A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ource Han Sans CN Light"/>
                          <a:ea typeface="宋体" panose="02010600030101010101" pitchFamily="2" charset="-122"/>
                        </a:rPr>
                        <a:t> </a:t>
                      </a:r>
                      <a:endParaRPr kumimoji="0" lang="zh-CN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ource Han Sans CN Light"/>
                        <a:ea typeface="宋体" panose="02010600030101010101" pitchFamily="2" charset="-122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A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ource Han Sans CN Light"/>
                          <a:ea typeface="宋体" panose="02010600030101010101" pitchFamily="2" charset="-122"/>
                        </a:rPr>
                        <a:t>性</a:t>
                      </a: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ource Han Sans CN Light"/>
                          <a:ea typeface="宋体" panose="02010600030101010101" pitchFamily="2" charset="-122"/>
                        </a:rPr>
                        <a:t>   </a:t>
                      </a:r>
                      <a:r>
                        <a:rPr kumimoji="0" 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ource Han Sans CN Light"/>
                          <a:ea typeface="宋体" panose="02010600030101010101" pitchFamily="2" charset="-122"/>
                        </a:rPr>
                        <a:t>别</a:t>
                      </a:r>
                      <a:endParaRPr kumimoji="0" 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ource Han Sans CN Light"/>
                        <a:ea typeface="宋体" panose="02010600030101010101" pitchFamily="2" charset="-122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AEE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ource Han Sans CN Light"/>
                        <a:ea typeface="宋体" panose="02010600030101010101" pitchFamily="2" charset="-122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AEE"/>
                    </a:solidFill>
                  </a:tcPr>
                </a:tc>
                <a:tc hMerge="1">
                  <a:tcPr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ource Han Sans CN Light"/>
                          <a:ea typeface="宋体" panose="02010600030101010101" pitchFamily="2" charset="-122"/>
                        </a:rPr>
                        <a:t> </a:t>
                      </a:r>
                      <a:r>
                        <a:rPr kumimoji="0" lang="zh-CN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ource Han Sans CN Light"/>
                          <a:ea typeface="宋体" panose="02010600030101010101" pitchFamily="2" charset="-122"/>
                        </a:rPr>
                        <a:t>（电子照片）</a:t>
                      </a:r>
                      <a:endParaRPr kumimoji="0" 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ource Han Sans CN Light"/>
                        <a:ea typeface="宋体" panose="02010600030101010101" pitchFamily="2" charset="-122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AEE"/>
                    </a:solidFill>
                  </a:tcPr>
                </a:tc>
              </a:tr>
              <a:tr h="5740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ource Han Sans CN Light"/>
                          <a:ea typeface="宋体" panose="02010600030101010101" pitchFamily="2" charset="-122"/>
                        </a:rPr>
                        <a:t>政治面貌</a:t>
                      </a:r>
                      <a:endParaRPr kumimoji="0" 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ource Han Sans CN Light"/>
                        <a:ea typeface="宋体" panose="02010600030101010101" pitchFamily="2" charset="-122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A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ource Han Sans CN Light"/>
                          <a:ea typeface="宋体" panose="02010600030101010101" pitchFamily="2" charset="-122"/>
                        </a:rPr>
                        <a:t> </a:t>
                      </a:r>
                      <a:endParaRPr kumimoji="0" lang="zh-CN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ource Han Sans CN Light"/>
                        <a:ea typeface="宋体" panose="02010600030101010101" pitchFamily="2" charset="-122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A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ource Han Sans CN Light"/>
                          <a:ea typeface="宋体" panose="02010600030101010101" pitchFamily="2" charset="-122"/>
                        </a:rPr>
                        <a:t>出生年月</a:t>
                      </a:r>
                      <a:endParaRPr kumimoji="0" 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ource Han Sans CN Light"/>
                        <a:ea typeface="宋体" panose="02010600030101010101" pitchFamily="2" charset="-122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AEE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ource Han Sans CN Light"/>
                          <a:ea typeface="宋体" panose="02010600030101010101" pitchFamily="2" charset="-122"/>
                        </a:rPr>
                        <a:t> </a:t>
                      </a:r>
                      <a:endParaRPr kumimoji="0" lang="zh-CN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ource Han Sans CN Light"/>
                        <a:ea typeface="宋体" panose="02010600030101010101" pitchFamily="2" charset="-122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AEE"/>
                    </a:solidFill>
                  </a:tcPr>
                </a:tc>
                <a:tc hMerge="1">
                  <a:tcPr/>
                </a:tc>
                <a:tc vMerge="1">
                  <a:tcPr/>
                </a:tc>
              </a:tr>
              <a:tr h="5740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zh-CN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ource Han Sans CN Light"/>
                          <a:ea typeface="宋体" panose="02010600030101010101" pitchFamily="2" charset="-122"/>
                        </a:rPr>
                        <a:t>报考导师</a:t>
                      </a:r>
                      <a:endParaRPr kumimoji="0" lang="zh-CN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ource Han Sans CN Light"/>
                        <a:ea typeface="宋体" panose="02010600030101010101" pitchFamily="2" charset="-122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A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ource Han Sans CN Light"/>
                          <a:ea typeface="宋体" panose="02010600030101010101" pitchFamily="2" charset="-122"/>
                        </a:rPr>
                        <a:t> </a:t>
                      </a:r>
                      <a:endParaRPr kumimoji="0" lang="zh-CN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ource Han Sans CN Light"/>
                        <a:ea typeface="宋体" panose="02010600030101010101" pitchFamily="2" charset="-122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A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ource Han Sans CN Light"/>
                          <a:ea typeface="宋体" panose="02010600030101010101" pitchFamily="2" charset="-122"/>
                        </a:rPr>
                        <a:t>报考专业</a:t>
                      </a:r>
                      <a:endParaRPr kumimoji="0" lang="zh-CN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ource Han Sans CN Light"/>
                        <a:ea typeface="宋体" panose="02010600030101010101" pitchFamily="2" charset="-122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AEE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ource Han Sans CN Light"/>
                          <a:ea typeface="宋体" panose="02010600030101010101" pitchFamily="2" charset="-122"/>
                        </a:rPr>
                        <a:t> </a:t>
                      </a:r>
                      <a:endParaRPr kumimoji="0" lang="zh-CN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ource Han Sans CN Light"/>
                        <a:ea typeface="宋体" panose="02010600030101010101" pitchFamily="2" charset="-122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AEE"/>
                    </a:solidFill>
                  </a:tcPr>
                </a:tc>
                <a:tc hMerge="1">
                  <a:tcPr/>
                </a:tc>
                <a:tc vMerge="1">
                  <a:tcPr/>
                </a:tc>
              </a:tr>
              <a:tr h="5740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zh-CN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ource Han Sans CN Light"/>
                          <a:ea typeface="宋体" panose="02010600030101010101" pitchFamily="2" charset="-122"/>
                        </a:rPr>
                        <a:t>研究方向</a:t>
                      </a:r>
                      <a:endParaRPr kumimoji="0" lang="zh-CN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ource Han Sans CN Light"/>
                        <a:ea typeface="宋体" panose="02010600030101010101" pitchFamily="2" charset="-122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AEE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600" dirty="0">
                        <a:latin typeface="Source Han Sans CN Light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AEE"/>
                    </a:solidFill>
                  </a:tcPr>
                </a:tc>
                <a:tc hMerge="1">
                  <a:tcPr marL="68585" marR="6858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AEE"/>
                    </a:solidFill>
                  </a:tcPr>
                </a:tc>
                <a:tc hMerge="1">
                  <a:tcPr marL="68585" marR="6858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AEE"/>
                    </a:solidFill>
                  </a:tcPr>
                </a:tc>
                <a:tc hMerge="1">
                  <a:tcPr/>
                </a:tc>
                <a:tc vMerge="1">
                  <a:tcPr/>
                </a:tc>
              </a:tr>
              <a:tr h="5740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zh-CN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ource Han Sans CN Light"/>
                          <a:ea typeface="宋体" panose="02010600030101010101" pitchFamily="2" charset="-122"/>
                        </a:rPr>
                        <a:t>最后学历</a:t>
                      </a:r>
                      <a:endParaRPr kumimoji="0" lang="zh-CN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ource Han Sans CN Light"/>
                        <a:ea typeface="宋体" panose="02010600030101010101" pitchFamily="2" charset="-122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A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ource Han Sans CN Light"/>
                          <a:ea typeface="宋体" panose="02010600030101010101" pitchFamily="2" charset="-122"/>
                        </a:rPr>
                        <a:t> </a:t>
                      </a:r>
                      <a:endParaRPr kumimoji="0" lang="zh-CN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ource Han Sans CN Light"/>
                        <a:ea typeface="宋体" panose="02010600030101010101" pitchFamily="2" charset="-122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A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zh-CN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ource Han Sans CN Light"/>
                          <a:ea typeface="宋体" panose="02010600030101010101" pitchFamily="2" charset="-122"/>
                        </a:rPr>
                        <a:t>最后学位</a:t>
                      </a:r>
                      <a:endParaRPr kumimoji="0" lang="zh-CN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ource Han Sans CN Light"/>
                        <a:ea typeface="宋体" panose="02010600030101010101" pitchFamily="2" charset="-122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AEE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ource Han Sans CN Light"/>
                          <a:ea typeface="宋体" panose="02010600030101010101" pitchFamily="2" charset="-122"/>
                        </a:rPr>
                        <a:t> </a:t>
                      </a:r>
                      <a:endParaRPr kumimoji="0" lang="zh-CN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ource Han Sans CN Light"/>
                        <a:ea typeface="宋体" panose="02010600030101010101" pitchFamily="2" charset="-122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AEE"/>
                    </a:solidFill>
                  </a:tcPr>
                </a:tc>
                <a:tc hMerge="1">
                  <a:tcPr/>
                </a:tc>
                <a:tc vMerge="1">
                  <a:tcPr/>
                </a:tc>
              </a:tr>
              <a:tr h="5504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ource Han Sans CN Light"/>
                          <a:ea typeface="宋体" panose="02010600030101010101" pitchFamily="2" charset="-122"/>
                        </a:rPr>
                        <a:t>外语语种</a:t>
                      </a:r>
                      <a:endParaRPr kumimoji="0" lang="zh-CN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ource Han Sans CN Light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ource Han Sans CN Light"/>
                          <a:ea typeface="宋体" panose="02010600030101010101" pitchFamily="2" charset="-122"/>
                        </a:rPr>
                        <a:t>及水平</a:t>
                      </a:r>
                      <a:endParaRPr kumimoji="0" 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ource Han Sans CN Light"/>
                        <a:ea typeface="宋体" panose="02010600030101010101" pitchFamily="2" charset="-122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AEE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ource Han Sans CN Light"/>
                          <a:ea typeface="宋体" panose="02010600030101010101" pitchFamily="2" charset="-122"/>
                        </a:rPr>
                        <a:t> </a:t>
                      </a:r>
                      <a:endParaRPr kumimoji="0" lang="zh-CN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ource Han Sans CN Light"/>
                        <a:ea typeface="宋体" panose="02010600030101010101" pitchFamily="2" charset="-122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AEE"/>
                    </a:solidFill>
                  </a:tcPr>
                </a:tc>
                <a:tc hMerge="1">
                  <a:tcPr marL="68585" marR="6858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AEE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ource Han Sans CN Light"/>
                          <a:ea typeface="宋体" panose="02010600030101010101" pitchFamily="2" charset="-122"/>
                        </a:rPr>
                        <a:t>计算机水平</a:t>
                      </a:r>
                      <a:endParaRPr kumimoji="0" lang="zh-CN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ource Han Sans CN Light"/>
                        <a:ea typeface="宋体" panose="02010600030101010101" pitchFamily="2" charset="-122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AEE"/>
                    </a:solidFill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endParaRPr lang="zh-CN" altLang="en-US" dirty="0">
                        <a:latin typeface="Source Han Sans CN Light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AEE"/>
                    </a:solidFill>
                  </a:tcPr>
                </a:tc>
              </a:tr>
              <a:tr h="5504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ource Han Sans CN Light"/>
                          <a:ea typeface="宋体" panose="02010600030101010101" pitchFamily="2" charset="-122"/>
                        </a:rPr>
                        <a:t>本科毕业</a:t>
                      </a:r>
                      <a:endParaRPr kumimoji="0" 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ource Han Sans CN Light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ource Han Sans CN Light"/>
                          <a:ea typeface="宋体" panose="02010600030101010101" pitchFamily="2" charset="-122"/>
                        </a:rPr>
                        <a:t>学校</a:t>
                      </a:r>
                      <a:endParaRPr kumimoji="0" 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ource Han Sans CN Light"/>
                        <a:ea typeface="宋体" panose="02010600030101010101" pitchFamily="2" charset="-122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AEE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ource Han Sans CN Light"/>
                          <a:ea typeface="宋体" panose="02010600030101010101" pitchFamily="2" charset="-122"/>
                        </a:rPr>
                        <a:t> </a:t>
                      </a:r>
                      <a:endParaRPr kumimoji="0" lang="zh-CN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ource Han Sans CN Light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ource Han Sans CN Light"/>
                          <a:ea typeface="宋体" panose="02010600030101010101" pitchFamily="2" charset="-122"/>
                        </a:rPr>
                        <a:t> </a:t>
                      </a:r>
                      <a:endParaRPr kumimoji="0" lang="zh-CN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ource Han Sans CN Light"/>
                        <a:ea typeface="宋体" panose="02010600030101010101" pitchFamily="2" charset="-122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AEE"/>
                    </a:solidFill>
                  </a:tcPr>
                </a:tc>
                <a:tc hMerge="1">
                  <a:tcPr marL="68585" marR="6858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AEE"/>
                    </a:solidFill>
                  </a:tcPr>
                </a:tc>
                <a:tc hMerge="1">
                  <a:tcPr marL="68585" marR="6858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A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ource Han Sans CN Light"/>
                          <a:ea typeface="宋体" panose="02010600030101010101" pitchFamily="2" charset="-122"/>
                        </a:rPr>
                        <a:t>本科专业</a:t>
                      </a:r>
                      <a:endParaRPr kumimoji="0" 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ource Han Sans CN Light"/>
                        <a:ea typeface="宋体" panose="02010600030101010101" pitchFamily="2" charset="-122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A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ource Han Sans CN Light"/>
                          <a:ea typeface="宋体" panose="02010600030101010101" pitchFamily="2" charset="-122"/>
                        </a:rPr>
                        <a:t> </a:t>
                      </a:r>
                      <a:endParaRPr kumimoji="0" lang="zh-CN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ource Han Sans CN Light"/>
                        <a:ea typeface="宋体" panose="02010600030101010101" pitchFamily="2" charset="-122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AEE"/>
                    </a:solidFill>
                  </a:tcPr>
                </a:tc>
              </a:tr>
              <a:tr h="5504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ource Han Sans CN Light"/>
                          <a:ea typeface="宋体" panose="02010600030101010101" pitchFamily="2" charset="-122"/>
                        </a:rPr>
                        <a:t>硕士毕业</a:t>
                      </a:r>
                      <a:endParaRPr kumimoji="0" 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ource Han Sans CN Light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ource Han Sans CN Light"/>
                          <a:ea typeface="宋体" panose="02010600030101010101" pitchFamily="2" charset="-122"/>
                        </a:rPr>
                        <a:t>学校</a:t>
                      </a:r>
                      <a:endParaRPr kumimoji="0" 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ource Han Sans CN Light"/>
                        <a:ea typeface="宋体" panose="02010600030101010101" pitchFamily="2" charset="-122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AEE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ource Han Sans CN Light"/>
                          <a:ea typeface="宋体" panose="02010600030101010101" pitchFamily="2" charset="-122"/>
                        </a:rPr>
                        <a:t> </a:t>
                      </a:r>
                      <a:endParaRPr kumimoji="0" 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ource Han Sans CN Light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ource Han Sans CN Light"/>
                          <a:ea typeface="宋体" panose="02010600030101010101" pitchFamily="2" charset="-122"/>
                        </a:rPr>
                        <a:t> </a:t>
                      </a:r>
                      <a:endParaRPr kumimoji="0" lang="zh-CN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ource Han Sans CN Light"/>
                        <a:ea typeface="宋体" panose="02010600030101010101" pitchFamily="2" charset="-122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AEE"/>
                    </a:solidFill>
                  </a:tcPr>
                </a:tc>
                <a:tc hMerge="1">
                  <a:tcPr marL="68585" marR="6858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AEE"/>
                    </a:solidFill>
                  </a:tcPr>
                </a:tc>
                <a:tc hMerge="1">
                  <a:tcPr marL="68585" marR="6858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A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ource Han Sans CN Light"/>
                          <a:ea typeface="宋体" panose="02010600030101010101" pitchFamily="2" charset="-122"/>
                        </a:rPr>
                        <a:t>硕士专业</a:t>
                      </a:r>
                      <a:endParaRPr kumimoji="0" 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ource Han Sans CN Light"/>
                        <a:ea typeface="宋体" panose="02010600030101010101" pitchFamily="2" charset="-122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A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ource Han Sans CN Light"/>
                          <a:ea typeface="宋体" panose="02010600030101010101" pitchFamily="2" charset="-122"/>
                        </a:rPr>
                        <a:t> </a:t>
                      </a:r>
                      <a:endParaRPr kumimoji="0" lang="zh-CN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ource Han Sans CN Light"/>
                        <a:ea typeface="宋体" panose="02010600030101010101" pitchFamily="2" charset="-122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AEE"/>
                    </a:solidFill>
                  </a:tcPr>
                </a:tc>
              </a:tr>
              <a:tr h="5504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ource Han Sans CN Light"/>
                          <a:ea typeface="宋体" panose="02010600030101010101" pitchFamily="2" charset="-122"/>
                        </a:rPr>
                        <a:t>硕士学位论文题目</a:t>
                      </a:r>
                      <a:endParaRPr kumimoji="0" 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ource Han Sans CN Light"/>
                        <a:ea typeface="宋体" panose="02010600030101010101" pitchFamily="2" charset="-122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AEE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ource Han Sans CN Light"/>
                        <a:ea typeface="宋体" panose="02010600030101010101" pitchFamily="2" charset="-122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AEE"/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 marL="68585" marR="6858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AEE"/>
                    </a:solidFill>
                  </a:tcPr>
                </a:tc>
                <a:tc hMerge="1">
                  <a:tcPr marL="68585" marR="6858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A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589315" y="1353072"/>
            <a:ext cx="596537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19600" b="1" dirty="0">
                <a:blipFill dpi="0" rotWithShape="1">
                  <a:blip r:embed="rId1"/>
                  <a:srcRect/>
                  <a:stretch>
                    <a:fillRect/>
                  </a:stretch>
                </a:blipFill>
                <a:latin typeface="Heebo" pitchFamily="2" charset="-79"/>
                <a:ea typeface="Source Han Sans CN" panose="020B0500000000000000" pitchFamily="34" charset="-128"/>
                <a:cs typeface="Heebo" pitchFamily="2" charset="-79"/>
              </a:rPr>
              <a:t>2</a:t>
            </a:r>
            <a:endParaRPr kumimoji="1" lang="zh-CN" altLang="en-US" sz="19600" b="1" dirty="0">
              <a:blipFill dpi="0" rotWithShape="1">
                <a:blip r:embed="rId1"/>
                <a:srcRect/>
                <a:stretch>
                  <a:fillRect/>
                </a:stretch>
              </a:blipFill>
              <a:latin typeface="Heebo" pitchFamily="2" charset="-79"/>
              <a:ea typeface="Source Han Sans CN" panose="020B0500000000000000" pitchFamily="34" charset="-128"/>
              <a:cs typeface="Heebo" pitchFamily="2" charset="-79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216729" y="4169228"/>
            <a:ext cx="27105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2800" b="1" i="0" dirty="0" smtClean="0">
                <a:solidFill>
                  <a:srgbClr val="03418D"/>
                </a:solidFill>
                <a:latin typeface="Source Han Sans CN" panose="020B0500000000000000" pitchFamily="34" charset="-128"/>
                <a:ea typeface="Source Han Sans CN" panose="020B0500000000000000" pitchFamily="34" charset="-128"/>
              </a:rPr>
              <a:t>学习及工作经历</a:t>
            </a:r>
            <a:endParaRPr kumimoji="1" lang="zh-CN" altLang="en-US" sz="2800" b="1" i="0" dirty="0">
              <a:solidFill>
                <a:srgbClr val="03418D"/>
              </a:solidFill>
              <a:latin typeface="Source Han Sans CN" panose="020B0500000000000000" pitchFamily="34" charset="-128"/>
              <a:ea typeface="Source Han Sans CN" panose="020B0500000000000000" pitchFamily="34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589315" y="1353072"/>
            <a:ext cx="596537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19600" b="1" dirty="0">
                <a:blipFill dpi="0" rotWithShape="1">
                  <a:blip r:embed="rId1"/>
                  <a:srcRect/>
                  <a:stretch>
                    <a:fillRect/>
                  </a:stretch>
                </a:blipFill>
                <a:latin typeface="Heebo" pitchFamily="2" charset="-79"/>
                <a:ea typeface="Source Han Sans CN" panose="020B0500000000000000" pitchFamily="34" charset="-128"/>
                <a:cs typeface="Heebo" pitchFamily="2" charset="-79"/>
              </a:rPr>
              <a:t>3</a:t>
            </a:r>
            <a:endParaRPr kumimoji="1" lang="zh-CN" altLang="en-US" sz="19600" b="1" dirty="0">
              <a:blipFill dpi="0" rotWithShape="1">
                <a:blip r:embed="rId1"/>
                <a:srcRect/>
                <a:stretch>
                  <a:fillRect/>
                </a:stretch>
              </a:blipFill>
              <a:latin typeface="Heebo" pitchFamily="2" charset="-79"/>
              <a:ea typeface="Source Han Sans CN" panose="020B0500000000000000" pitchFamily="34" charset="-128"/>
              <a:cs typeface="Heebo" pitchFamily="2" charset="-79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812211" y="4169228"/>
            <a:ext cx="3743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2800" b="1" i="0" dirty="0" smtClean="0">
                <a:solidFill>
                  <a:srgbClr val="03418D"/>
                </a:solidFill>
                <a:latin typeface="Source Han Sans CN" panose="020B0500000000000000" pitchFamily="34" charset="-128"/>
                <a:ea typeface="Source Han Sans CN" panose="020B0500000000000000" pitchFamily="34" charset="-128"/>
              </a:rPr>
              <a:t>主要研究工作及成果</a:t>
            </a:r>
            <a:endParaRPr kumimoji="1" lang="zh-CN" altLang="en-US" sz="2800" b="1" i="0" dirty="0">
              <a:solidFill>
                <a:srgbClr val="03418D"/>
              </a:solidFill>
              <a:latin typeface="Source Han Sans CN" panose="020B0500000000000000" pitchFamily="34" charset="-128"/>
              <a:ea typeface="Source Han Sans CN" panose="020B0500000000000000" pitchFamily="34" charset="-128"/>
            </a:endParaRP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1184275" y="4976543"/>
            <a:ext cx="6965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 dirty="0">
                <a:ea typeface="宋体" panose="02010600030101010101" pitchFamily="2" charset="-122"/>
              </a:rPr>
              <a:t>      考生可以介绍近年来本人的专业研究情况和已取得的主要研究成果，如</a:t>
            </a:r>
            <a:r>
              <a:rPr lang="zh-CN" altLang="zh-CN" sz="1800" dirty="0">
                <a:ea typeface="宋体" panose="02010600030101010101" pitchFamily="2" charset="-122"/>
              </a:rPr>
              <a:t>发表</a:t>
            </a:r>
            <a:r>
              <a:rPr lang="zh-CN" altLang="en-US" sz="1800" dirty="0">
                <a:ea typeface="宋体" panose="02010600030101010101" pitchFamily="2" charset="-122"/>
              </a:rPr>
              <a:t>的</a:t>
            </a:r>
            <a:r>
              <a:rPr lang="zh-CN" altLang="zh-CN" sz="1800" dirty="0">
                <a:ea typeface="宋体" panose="02010600030101010101" pitchFamily="2" charset="-122"/>
              </a:rPr>
              <a:t>论文、获奖、科研成果等。</a:t>
            </a:r>
            <a:endParaRPr lang="zh-CN" altLang="en-US" sz="1800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589315" y="1353072"/>
            <a:ext cx="596537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19600" b="1" dirty="0">
                <a:blipFill dpi="0" rotWithShape="1">
                  <a:blip r:embed="rId1"/>
                  <a:srcRect/>
                  <a:stretch>
                    <a:fillRect/>
                  </a:stretch>
                </a:blipFill>
                <a:latin typeface="Heebo" pitchFamily="2" charset="-79"/>
                <a:ea typeface="Source Han Sans CN" panose="020B0500000000000000" pitchFamily="34" charset="-128"/>
                <a:cs typeface="Heebo" pitchFamily="2" charset="-79"/>
              </a:rPr>
              <a:t>4</a:t>
            </a:r>
            <a:endParaRPr kumimoji="1" lang="zh-CN" altLang="en-US" sz="19600" b="1" dirty="0">
              <a:blipFill dpi="0" rotWithShape="1">
                <a:blip r:embed="rId1"/>
                <a:srcRect/>
                <a:stretch>
                  <a:fillRect/>
                </a:stretch>
              </a:blipFill>
              <a:latin typeface="Heebo" pitchFamily="2" charset="-79"/>
              <a:ea typeface="Source Han Sans CN" panose="020B0500000000000000" pitchFamily="34" charset="-128"/>
              <a:cs typeface="Heebo" pitchFamily="2" charset="-79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216729" y="4169228"/>
            <a:ext cx="27105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zh-CN" sz="2800" b="1" dirty="0">
                <a:solidFill>
                  <a:srgbClr val="03418D"/>
                </a:solidFill>
                <a:latin typeface="Source Han Sans CN" panose="020B0500000000000000" pitchFamily="34" charset="-128"/>
                <a:ea typeface="Source Han Sans CN" panose="020B0500000000000000" pitchFamily="34" charset="-128"/>
              </a:rPr>
              <a:t>本学科前沿领域及最新研究</a:t>
            </a:r>
            <a:r>
              <a:rPr kumimoji="1" lang="zh-CN" altLang="zh-CN" sz="2800" b="1" dirty="0" smtClean="0">
                <a:solidFill>
                  <a:srgbClr val="03418D"/>
                </a:solidFill>
                <a:latin typeface="Source Han Sans CN" panose="020B0500000000000000" pitchFamily="34" charset="-128"/>
                <a:ea typeface="Source Han Sans CN" panose="020B0500000000000000" pitchFamily="34" charset="-128"/>
              </a:rPr>
              <a:t>动态</a:t>
            </a:r>
            <a:endParaRPr kumimoji="1" lang="en-US" altLang="zh-CN" sz="2800" b="1" dirty="0">
              <a:solidFill>
                <a:srgbClr val="03418D"/>
              </a:solidFill>
              <a:latin typeface="Source Han Sans CN" panose="020B0500000000000000" pitchFamily="34" charset="-128"/>
              <a:ea typeface="Source Han Sans CN" panose="020B0500000000000000" pitchFamily="34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589315" y="1353072"/>
            <a:ext cx="596537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19600" b="1" dirty="0">
                <a:blipFill dpi="0" rotWithShape="1">
                  <a:blip r:embed="rId1"/>
                  <a:srcRect/>
                  <a:stretch>
                    <a:fillRect/>
                  </a:stretch>
                </a:blipFill>
                <a:latin typeface="Heebo" pitchFamily="2" charset="-79"/>
                <a:ea typeface="Source Han Sans CN" panose="020B0500000000000000" pitchFamily="34" charset="-128"/>
                <a:cs typeface="Heebo" pitchFamily="2" charset="-79"/>
              </a:rPr>
              <a:t>5</a:t>
            </a:r>
            <a:endParaRPr kumimoji="1" lang="zh-CN" altLang="en-US" sz="19600" b="1" dirty="0">
              <a:blipFill dpi="0" rotWithShape="1">
                <a:blip r:embed="rId1"/>
                <a:srcRect/>
                <a:stretch>
                  <a:fillRect/>
                </a:stretch>
              </a:blipFill>
              <a:latin typeface="Heebo" pitchFamily="2" charset="-79"/>
              <a:ea typeface="Source Han Sans CN" panose="020B0500000000000000" pitchFamily="34" charset="-128"/>
              <a:cs typeface="Heebo" pitchFamily="2" charset="-79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216729" y="4169228"/>
            <a:ext cx="30719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2800" b="1" dirty="0" smtClean="0">
                <a:solidFill>
                  <a:srgbClr val="03418D"/>
                </a:solidFill>
                <a:latin typeface="Source Han Sans CN" panose="020B0500000000000000" pitchFamily="34" charset="-128"/>
                <a:ea typeface="Source Han Sans CN" panose="020B0500000000000000" pitchFamily="34" charset="-128"/>
              </a:rPr>
              <a:t>攻读</a:t>
            </a:r>
            <a:r>
              <a:rPr kumimoji="1" lang="zh-CN" altLang="en-US" sz="2800" b="1" dirty="0">
                <a:solidFill>
                  <a:srgbClr val="03418D"/>
                </a:solidFill>
                <a:latin typeface="Source Han Sans CN" panose="020B0500000000000000" pitchFamily="34" charset="-128"/>
                <a:ea typeface="Source Han Sans CN" panose="020B0500000000000000" pitchFamily="34" charset="-128"/>
              </a:rPr>
              <a:t>博士期间</a:t>
            </a:r>
            <a:r>
              <a:rPr kumimoji="1" lang="zh-CN" altLang="en-US" sz="2800" b="1" dirty="0" smtClean="0">
                <a:solidFill>
                  <a:srgbClr val="03418D"/>
                </a:solidFill>
                <a:latin typeface="Source Han Sans CN" panose="020B0500000000000000" pitchFamily="34" charset="-128"/>
                <a:ea typeface="Source Han Sans CN" panose="020B0500000000000000" pitchFamily="34" charset="-128"/>
              </a:rPr>
              <a:t>的</a:t>
            </a:r>
            <a:endParaRPr kumimoji="1" lang="en-US" altLang="zh-CN" sz="2800" b="1" dirty="0" smtClean="0">
              <a:solidFill>
                <a:srgbClr val="03418D"/>
              </a:solidFill>
              <a:latin typeface="Source Han Sans CN" panose="020B0500000000000000" pitchFamily="34" charset="-128"/>
              <a:ea typeface="Source Han Sans CN" panose="020B0500000000000000" pitchFamily="34" charset="-128"/>
            </a:endParaRPr>
          </a:p>
          <a:p>
            <a:pPr algn="ctr"/>
            <a:r>
              <a:rPr kumimoji="1" lang="zh-CN" altLang="en-US" sz="2800" b="1" dirty="0" smtClean="0">
                <a:solidFill>
                  <a:srgbClr val="03418D"/>
                </a:solidFill>
                <a:latin typeface="Source Han Sans CN" panose="020B0500000000000000" pitchFamily="34" charset="-128"/>
                <a:ea typeface="Source Han Sans CN" panose="020B0500000000000000" pitchFamily="34" charset="-128"/>
              </a:rPr>
              <a:t>科学研究</a:t>
            </a:r>
            <a:r>
              <a:rPr kumimoji="1" lang="zh-CN" altLang="en-US" sz="2800" b="1" dirty="0">
                <a:solidFill>
                  <a:srgbClr val="03418D"/>
                </a:solidFill>
                <a:latin typeface="Source Han Sans CN" panose="020B0500000000000000" pitchFamily="34" charset="-128"/>
                <a:ea typeface="Source Han Sans CN" panose="020B0500000000000000" pitchFamily="34" charset="-128"/>
              </a:rPr>
              <a:t>计划设想</a:t>
            </a:r>
            <a:endParaRPr kumimoji="1" lang="zh-CN" altLang="en-US" sz="2800" b="1" dirty="0">
              <a:solidFill>
                <a:srgbClr val="03418D"/>
              </a:solidFill>
              <a:latin typeface="Source Han Sans CN" panose="020B0500000000000000" pitchFamily="34" charset="-128"/>
              <a:ea typeface="Source Han Sans CN" panose="020B0500000000000000" pitchFamily="34" charset="-128"/>
            </a:endParaRP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1184275" y="5446500"/>
            <a:ext cx="69659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800" dirty="0">
                <a:ea typeface="宋体" panose="02010600030101010101" pitchFamily="2" charset="-122"/>
              </a:rPr>
              <a:t>       考生可以阐述攻博期间拟开展</a:t>
            </a:r>
            <a:r>
              <a:rPr lang="zh-CN" altLang="en-US" sz="1800" dirty="0" smtClean="0">
                <a:ea typeface="宋体" panose="02010600030101010101" pitchFamily="2" charset="-122"/>
              </a:rPr>
              <a:t>研究方向，该方向在</a:t>
            </a:r>
            <a:r>
              <a:rPr lang="zh-CN" altLang="en-US" sz="1800" dirty="0">
                <a:ea typeface="宋体" panose="02010600030101010101" pitchFamily="2" charset="-122"/>
              </a:rPr>
              <a:t>国内外的研究现状和选题意义，考生自己的思路和观点，预期目标或成果</a:t>
            </a:r>
            <a:r>
              <a:rPr lang="zh-CN" altLang="zh-CN" sz="1800" dirty="0">
                <a:ea typeface="宋体" panose="02010600030101010101" pitchFamily="2" charset="-122"/>
              </a:rPr>
              <a:t>等</a:t>
            </a:r>
            <a:r>
              <a:rPr lang="zh-CN" altLang="zh-CN" sz="1800" dirty="0" smtClean="0">
                <a:ea typeface="宋体" panose="02010600030101010101" pitchFamily="2" charset="-122"/>
              </a:rPr>
              <a:t>。</a:t>
            </a:r>
            <a:endParaRPr lang="en-US" altLang="zh-CN" sz="1800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425</Words>
  <Application>WPS 演示</Application>
  <PresentationFormat>全屏显示(4:3)</PresentationFormat>
  <Paragraphs>133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9" baseType="lpstr">
      <vt:lpstr>Arial</vt:lpstr>
      <vt:lpstr>宋体</vt:lpstr>
      <vt:lpstr>Wingdings</vt:lpstr>
      <vt:lpstr>Source Han Sans CN</vt:lpstr>
      <vt:lpstr>Source Han Sans CN Medium</vt:lpstr>
      <vt:lpstr>Source Han Sans CN Light</vt:lpstr>
      <vt:lpstr>Heebo</vt:lpstr>
      <vt:lpstr>Source Han Sans CN Light</vt:lpstr>
      <vt:lpstr>MS UI Gothic</vt:lpstr>
      <vt:lpstr>等线</vt:lpstr>
      <vt:lpstr>Segoe Print</vt:lpstr>
      <vt:lpstr>Calibri</vt:lpstr>
      <vt:lpstr>微软雅黑</vt:lpstr>
      <vt:lpstr>Arial Unicode MS</vt:lpstr>
      <vt:lpstr>仿宋</vt:lpstr>
      <vt:lpstr>Times New Roman</vt:lpstr>
      <vt:lpstr>华康俪金黑W8(P)</vt:lpstr>
      <vt:lpstr>张海山锐谐体</vt:lpstr>
      <vt:lpstr>方正超粗黑_GBK</vt:lpstr>
      <vt:lpstr>方正隶书_GBK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 Office User</dc:creator>
  <cp:lastModifiedBy>121936</cp:lastModifiedBy>
  <cp:revision>11</cp:revision>
  <dcterms:created xsi:type="dcterms:W3CDTF">2020-06-11T09:24:00Z</dcterms:created>
  <dcterms:modified xsi:type="dcterms:W3CDTF">2022-06-01T00:57:07Z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2052-10.1.0.6747</vt:lpwstr>
  </property>
</Properties>
</file>