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67" r:id="rId6"/>
    <p:sldId id="263" r:id="rId7"/>
    <p:sldId id="264" r:id="rId8"/>
    <p:sldId id="265" r:id="rId9"/>
    <p:sldId id="26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47"/>
  </p:normalViewPr>
  <p:slideViewPr>
    <p:cSldViewPr snapToGrid="0" snapToObjects="1">
      <p:cViewPr varScale="1">
        <p:scale>
          <a:sx n="109" d="100"/>
          <a:sy n="109" d="100"/>
        </p:scale>
        <p:origin x="16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15"/>
            <a:ext cx="9144000" cy="68565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0404" y="468085"/>
            <a:ext cx="1634156" cy="8831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90994"/>
          <a:stretch>
            <a:fillRect/>
          </a:stretch>
        </p:blipFill>
        <p:spPr>
          <a:xfrm>
            <a:off x="0" y="6240378"/>
            <a:ext cx="9144000" cy="6176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/>
          <a:srcRect t="17391" b="41304"/>
          <a:stretch>
            <a:fillRect/>
          </a:stretch>
        </p:blipFill>
        <p:spPr>
          <a:xfrm>
            <a:off x="325812" y="478975"/>
            <a:ext cx="1313358" cy="2931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90994"/>
          <a:stretch>
            <a:fillRect/>
          </a:stretch>
        </p:blipFill>
        <p:spPr>
          <a:xfrm>
            <a:off x="0" y="6240378"/>
            <a:ext cx="9144000" cy="6176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t="9356" b="88773"/>
          <a:stretch>
            <a:fillRect/>
          </a:stretch>
        </p:blipFill>
        <p:spPr>
          <a:xfrm>
            <a:off x="0" y="641684"/>
            <a:ext cx="9144000" cy="1283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9356" b="88773"/>
          <a:stretch>
            <a:fillRect/>
          </a:stretch>
        </p:blipFill>
        <p:spPr>
          <a:xfrm>
            <a:off x="0" y="641684"/>
            <a:ext cx="9144000" cy="12833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16675" y="1730466"/>
            <a:ext cx="79113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b="1" dirty="0" smtClean="0">
                <a:solidFill>
                  <a:srgbClr val="1B3646"/>
                </a:solidFill>
                <a:latin typeface="方正隶书_GBK" panose="03000509000000000000" charset="-122"/>
                <a:ea typeface="方正隶书_GBK" panose="03000509000000000000" charset="-122"/>
              </a:rPr>
              <a:t>博士研究生复试个人陈述</a:t>
            </a:r>
            <a:endParaRPr kumimoji="1" lang="zh-CN" altLang="en-US" sz="4800" b="1" i="0" dirty="0" smtClean="0">
              <a:solidFill>
                <a:srgbClr val="1B3646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0155" y="2663825"/>
            <a:ext cx="70142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zh-CN" altLang="en-US" sz="1600" b="0" i="0" dirty="0">
                <a:solidFill>
                  <a:srgbClr val="4157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单击此处输入副标题</a:t>
            </a:r>
            <a:endParaRPr kumimoji="1" lang="zh-CN" altLang="en-US" sz="1600" b="0" i="0" dirty="0">
              <a:solidFill>
                <a:srgbClr val="4157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2952" y="4881972"/>
            <a:ext cx="513261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zh-CN" altLang="en-US" sz="2000" b="1" i="0" dirty="0" smtClean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考生姓名：</a:t>
            </a:r>
            <a:endParaRPr kumimoji="1" lang="en-US" altLang="zh-CN" sz="2000" b="1" i="0" dirty="0" smtClean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zh-CN" altLang="en-US" sz="2000" b="1" i="0" dirty="0" smtClean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报考导师：</a:t>
            </a:r>
            <a:endParaRPr kumimoji="1" lang="zh-CN" altLang="en-US" sz="2000" b="1" i="0" dirty="0" smtClean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3095" y="574987"/>
            <a:ext cx="49410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rgbClr val="64819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中国船舶科学研究</a:t>
            </a:r>
            <a:r>
              <a:rPr lang="zh-CN" altLang="en-US" sz="1200" b="1" dirty="0" smtClean="0">
                <a:solidFill>
                  <a:srgbClr val="64819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中心</a:t>
            </a:r>
            <a:r>
              <a:rPr lang="en-US" altLang="zh-CN" sz="1200" b="1" dirty="0" smtClean="0">
                <a:solidFill>
                  <a:srgbClr val="64819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2026</a:t>
            </a:r>
            <a:r>
              <a:rPr lang="zh-CN" altLang="zh-CN" sz="1200" b="1" dirty="0" smtClean="0">
                <a:solidFill>
                  <a:srgbClr val="64819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zh-CN" altLang="zh-CN" sz="1200" b="1" dirty="0">
                <a:solidFill>
                  <a:srgbClr val="64819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报考攻读博士学位研究生</a:t>
            </a:r>
            <a:r>
              <a:rPr lang="zh-CN" altLang="en-US" sz="1200" b="1" dirty="0">
                <a:solidFill>
                  <a:srgbClr val="64819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复试</a:t>
            </a:r>
            <a:r>
              <a:rPr lang="en-US" altLang="zh-CN" sz="1200" b="1" dirty="0" smtClean="0">
                <a:solidFill>
                  <a:srgbClr val="64819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endParaRPr kumimoji="1" lang="zh-CN" altLang="en-US" sz="1200" b="0" i="0" dirty="0">
              <a:solidFill>
                <a:srgbClr val="4157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6484" y="2124389"/>
            <a:ext cx="5430156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en-US" sz="2000" b="1" dirty="0" smtClean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个人</a:t>
            </a:r>
            <a:r>
              <a:rPr kumimoji="1" lang="zh-CN" altLang="en-US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基本信息</a:t>
            </a:r>
            <a:endParaRPr kumimoji="1" lang="en-US" altLang="zh-CN" sz="2000" b="1" dirty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en-US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学习及工作经历</a:t>
            </a:r>
            <a:endParaRPr kumimoji="1" lang="en-US" altLang="zh-CN" sz="2000" b="1" dirty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en-US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主要研究工作及</a:t>
            </a:r>
            <a:r>
              <a:rPr kumimoji="1" lang="zh-CN" altLang="en-US" sz="2000" b="1" dirty="0" smtClean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成果</a:t>
            </a:r>
            <a:endParaRPr kumimoji="1" lang="en-US" altLang="zh-CN" sz="2000" b="1" dirty="0" smtClean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zh-CN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本学科前沿领域及最新研究动态</a:t>
            </a:r>
            <a:endParaRPr kumimoji="1" lang="en-US" altLang="zh-CN" sz="2000" b="1" dirty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kumimoji="1" lang="zh-CN" altLang="en-US" sz="2000" b="1" dirty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攻读博士期间的科学研究计划</a:t>
            </a:r>
            <a:r>
              <a:rPr kumimoji="1" lang="zh-CN" altLang="en-US" sz="2000" b="1" dirty="0" smtClean="0">
                <a:solidFill>
                  <a:srgbClr val="1B3444"/>
                </a:solidFill>
                <a:latin typeface="楷体" panose="02010609060101010101" charset="-122"/>
                <a:ea typeface="楷体" panose="02010609060101010101" charset="-122"/>
              </a:rPr>
              <a:t>设想</a:t>
            </a:r>
            <a:endParaRPr kumimoji="1" lang="en-US" altLang="zh-CN" sz="2000" b="1" dirty="0">
              <a:solidFill>
                <a:srgbClr val="1B344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Heebo" pitchFamily="2" charset="-79"/>
                <a:ea typeface="Source Han Sans CN" panose="020B0500000000000000" pitchFamily="34" charset="-128"/>
                <a:cs typeface="Heebo" pitchFamily="2" charset="-79"/>
              </a:rPr>
              <a:t>1</a:t>
            </a:r>
            <a:endParaRPr kumimoji="1" lang="zh-CN" altLang="en-US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Heebo" pitchFamily="2" charset="-79"/>
              <a:ea typeface="Source Han Sans CN" panose="020B0500000000000000" pitchFamily="34" charset="-128"/>
              <a:cs typeface="Heebo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6729" y="4169228"/>
            <a:ext cx="27105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i="0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个人信息</a:t>
            </a:r>
            <a:endParaRPr kumimoji="1" lang="zh-CN" altLang="en-US" sz="2800" b="1" i="0" dirty="0" smtClean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01924" y="1009968"/>
          <a:ext cx="7814227" cy="5071654"/>
        </p:xfrm>
        <a:graphic>
          <a:graphicData uri="http://schemas.openxmlformats.org/drawingml/2006/table">
            <a:tbl>
              <a:tblPr/>
              <a:tblGrid>
                <a:gridCol w="1110767"/>
                <a:gridCol w="1654901"/>
                <a:gridCol w="1087715"/>
                <a:gridCol w="589684"/>
                <a:gridCol w="1186916"/>
                <a:gridCol w="2184244"/>
              </a:tblGrid>
              <a:tr h="574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姓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名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性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别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/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（电子照片）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</a:tr>
              <a:tr h="574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政治面貌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出生年月</a:t>
                      </a:r>
                      <a:endParaRPr kumimoji="0" 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/>
                </a:tc>
                <a:tc vMerge="1">
                  <a:tcPr/>
                </a:tc>
              </a:tr>
              <a:tr h="574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报考导师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报考专业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/>
                </a:tc>
                <a:tc vMerge="1">
                  <a:tcPr/>
                </a:tc>
              </a:tr>
              <a:tr h="5740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研究方向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dirty="0">
                        <a:latin typeface="Source Han Sans CN Light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/>
                </a:tc>
                <a:tc vMerge="1">
                  <a:tcPr/>
                </a:tc>
              </a:tr>
              <a:tr h="574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最后学历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最后学位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/>
                </a:tc>
                <a:tc vMerge="1">
                  <a:tcPr/>
                </a:tc>
              </a:tr>
              <a:tr h="5504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外语语种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及水平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计算机水平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Source Han Sans CN Light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</a:tr>
              <a:tr h="5504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本科毕业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学校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本科专业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</a:tr>
              <a:tr h="5504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硕士毕业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学校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硕士专业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</a:tr>
              <a:tr h="5504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ource Han Sans CN Light"/>
                          <a:ea typeface="宋体" panose="02010600030101010101" pitchFamily="2" charset="-122"/>
                        </a:rPr>
                        <a:t>硕士学位论文题目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ource Han Sans CN Light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  <a:tc hMerge="1">
                  <a:tcPr marL="68585" marR="6858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A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Heebo" pitchFamily="2" charset="-79"/>
                <a:ea typeface="Source Han Sans CN" panose="020B0500000000000000" pitchFamily="34" charset="-128"/>
                <a:cs typeface="Heebo" pitchFamily="2" charset="-79"/>
              </a:rPr>
              <a:t>2</a:t>
            </a:r>
            <a:endParaRPr kumimoji="1" lang="zh-CN" altLang="en-US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Heebo" pitchFamily="2" charset="-79"/>
              <a:ea typeface="Source Han Sans CN" panose="020B0500000000000000" pitchFamily="34" charset="-128"/>
              <a:cs typeface="Heebo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6729" y="4169228"/>
            <a:ext cx="27105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i="0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学习及工作经历</a:t>
            </a:r>
            <a:endParaRPr kumimoji="1" lang="zh-CN" altLang="en-US" sz="2800" b="1" i="0" dirty="0" smtClean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Heebo" pitchFamily="2" charset="-79"/>
                <a:ea typeface="Source Han Sans CN" panose="020B0500000000000000" pitchFamily="34" charset="-128"/>
                <a:cs typeface="Heebo" pitchFamily="2" charset="-79"/>
              </a:rPr>
              <a:t>3</a:t>
            </a:r>
            <a:endParaRPr kumimoji="1" lang="zh-CN" altLang="en-US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Heebo" pitchFamily="2" charset="-79"/>
              <a:ea typeface="Source Han Sans CN" panose="020B0500000000000000" pitchFamily="34" charset="-128"/>
              <a:cs typeface="Heebo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2211" y="4169228"/>
            <a:ext cx="37438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i="0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主要研究工作及成果</a:t>
            </a:r>
            <a:endParaRPr kumimoji="1" lang="zh-CN" altLang="en-US" sz="2800" b="1" i="0" dirty="0" smtClean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184275" y="4976543"/>
            <a:ext cx="6965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      考生可以介绍近年来本人的专业研究情况和已取得的主要研究成果，如</a:t>
            </a:r>
            <a:r>
              <a:rPr lang="zh-CN" altLang="zh-CN" sz="1800" dirty="0">
                <a:ea typeface="宋体" panose="02010600030101010101" pitchFamily="2" charset="-122"/>
              </a:rPr>
              <a:t>发表</a:t>
            </a:r>
            <a:r>
              <a:rPr lang="zh-CN" altLang="en-US" sz="1800" dirty="0">
                <a:ea typeface="宋体" panose="02010600030101010101" pitchFamily="2" charset="-122"/>
              </a:rPr>
              <a:t>的</a:t>
            </a:r>
            <a:r>
              <a:rPr lang="zh-CN" altLang="zh-CN" sz="1800" dirty="0">
                <a:ea typeface="宋体" panose="02010600030101010101" pitchFamily="2" charset="-122"/>
              </a:rPr>
              <a:t>论文、获奖、科研成果等。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Heebo" pitchFamily="2" charset="-79"/>
                <a:ea typeface="Source Han Sans CN" panose="020B0500000000000000" pitchFamily="34" charset="-128"/>
                <a:cs typeface="Heebo" pitchFamily="2" charset="-79"/>
              </a:rPr>
              <a:t>4</a:t>
            </a:r>
            <a:endParaRPr kumimoji="1" lang="zh-CN" altLang="en-US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Heebo" pitchFamily="2" charset="-79"/>
              <a:ea typeface="Source Han Sans CN" panose="020B0500000000000000" pitchFamily="34" charset="-128"/>
              <a:cs typeface="Heebo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6729" y="4169228"/>
            <a:ext cx="2710543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zh-CN" sz="2800" b="1" dirty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本学科前沿领域及最新研究</a:t>
            </a:r>
            <a:r>
              <a:rPr kumimoji="1" lang="zh-CN" altLang="zh-CN" sz="2800" b="1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动态</a:t>
            </a:r>
            <a:endParaRPr kumimoji="1" lang="en-US" altLang="zh-CN" sz="2800" b="1" dirty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315" y="1353072"/>
            <a:ext cx="59653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9600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Heebo" pitchFamily="2" charset="-79"/>
                <a:ea typeface="Source Han Sans CN" panose="020B0500000000000000" pitchFamily="34" charset="-128"/>
                <a:cs typeface="Heebo" pitchFamily="2" charset="-79"/>
              </a:rPr>
              <a:t>5</a:t>
            </a:r>
            <a:endParaRPr kumimoji="1" lang="zh-CN" altLang="en-US" sz="19600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Heebo" pitchFamily="2" charset="-79"/>
              <a:ea typeface="Source Han Sans CN" panose="020B0500000000000000" pitchFamily="34" charset="-128"/>
              <a:cs typeface="Heebo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6729" y="4169228"/>
            <a:ext cx="307192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攻读</a:t>
            </a:r>
            <a:r>
              <a:rPr kumimoji="1" lang="zh-CN" altLang="en-US" sz="2800" b="1" dirty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博士期间</a:t>
            </a:r>
            <a:r>
              <a:rPr kumimoji="1" lang="zh-CN" altLang="en-US" sz="2800" b="1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endParaRPr kumimoji="1" lang="en-US" altLang="zh-CN" sz="2800" b="1" dirty="0" smtClean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kumimoji="1" lang="zh-CN" altLang="en-US" sz="2800" b="1" dirty="0" smtClean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科学研究</a:t>
            </a:r>
            <a:r>
              <a:rPr kumimoji="1" lang="zh-CN" altLang="en-US" sz="2800" b="1" dirty="0">
                <a:solidFill>
                  <a:srgbClr val="03418D"/>
                </a:solidFill>
                <a:latin typeface="微软雅黑" panose="020B0503020204020204" charset="-122"/>
                <a:ea typeface="微软雅黑" panose="020B0503020204020204" charset="-122"/>
              </a:rPr>
              <a:t>计划设想</a:t>
            </a:r>
            <a:endParaRPr kumimoji="1" lang="zh-CN" altLang="en-US" sz="2800" b="1" dirty="0">
              <a:solidFill>
                <a:srgbClr val="03418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184275" y="5446500"/>
            <a:ext cx="6965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       考生可以阐述攻博期间拟开展</a:t>
            </a:r>
            <a:r>
              <a:rPr lang="zh-CN" altLang="en-US" sz="1800" dirty="0" smtClean="0">
                <a:ea typeface="宋体" panose="02010600030101010101" pitchFamily="2" charset="-122"/>
              </a:rPr>
              <a:t>研究方向，该方向在</a:t>
            </a:r>
            <a:r>
              <a:rPr lang="zh-CN" altLang="en-US" sz="1800" dirty="0">
                <a:ea typeface="宋体" panose="02010600030101010101" pitchFamily="2" charset="-122"/>
              </a:rPr>
              <a:t>国内外的研究现状和选题意义，考生自己的思路和观点，预期目标或成果</a:t>
            </a:r>
            <a:r>
              <a:rPr lang="zh-CN" altLang="zh-CN" sz="1800" dirty="0">
                <a:ea typeface="宋体" panose="02010600030101010101" pitchFamily="2" charset="-122"/>
              </a:rPr>
              <a:t>等</a:t>
            </a:r>
            <a:r>
              <a:rPr lang="zh-CN" altLang="zh-CN" sz="1800" dirty="0" smtClean="0">
                <a:ea typeface="宋体" panose="02010600030101010101" pitchFamily="2" charset="-122"/>
              </a:rPr>
              <a:t>。</a:t>
            </a:r>
            <a:endParaRPr lang="en-US" altLang="zh-CN" sz="1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425</Words>
  <Application>WPS 演示</Application>
  <PresentationFormat>全屏显示(4:3)</PresentationFormat>
  <Paragraphs>133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方正隶书_GBK</vt:lpstr>
      <vt:lpstr>仿宋</vt:lpstr>
      <vt:lpstr>楷体</vt:lpstr>
      <vt:lpstr>Heebo</vt:lpstr>
      <vt:lpstr>Segoe Print</vt:lpstr>
      <vt:lpstr>Source Han Sans CN</vt:lpstr>
      <vt:lpstr>微软雅黑</vt:lpstr>
      <vt:lpstr>Source Han Sans CN Light</vt:lpstr>
      <vt:lpstr>Arial Unicode MS</vt:lpstr>
      <vt:lpstr>Calibri</vt:lpstr>
      <vt:lpstr>Yu Gothic UI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ʏᴇᴀʜ</cp:lastModifiedBy>
  <cp:revision>15</cp:revision>
  <dcterms:created xsi:type="dcterms:W3CDTF">2020-06-11T09:24:00Z</dcterms:created>
  <dcterms:modified xsi:type="dcterms:W3CDTF">2025-09-30T01:34:19Z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98ACF1054BD541C4BEBF9496F06C699E_12</vt:lpwstr>
  </property>
</Properties>
</file>